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3" autoAdjust="0"/>
  </p:normalViewPr>
  <p:slideViewPr>
    <p:cSldViewPr>
      <p:cViewPr varScale="1">
        <p:scale>
          <a:sx n="105" d="100"/>
          <a:sy n="105" d="100"/>
        </p:scale>
        <p:origin x="-595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DEA0-DD24-4090-BE3F-EEB3BDA3102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A2DE-5163-45B6-B72C-CCB0301DF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1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0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98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11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25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87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93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63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1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00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6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D2B60-1D22-4936-8204-779273A447EC}" type="datetimeFigureOut">
              <a:rPr lang="en-CA" smtClean="0"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718D-E531-49CB-846D-92BAC8D6DA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1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tforum.coe.uga.edu/paper92/paper9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23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sshopper.downes.ca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plexityexplorer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educationpath.com/cours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oc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apps.cc.umanitoba.ca/moodle/course/view.php?id=20" TargetMode="External"/><Relationship Id="rId5" Type="http://schemas.openxmlformats.org/officeDocument/2006/relationships/hyperlink" Target="http://connect.downes.ca/cgi-bin/archive.cgi?page=thedaily.htm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onnect.downes.c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ge.mooc.ca/" TargetMode="External"/><Relationship Id="rId5" Type="http://schemas.openxmlformats.org/officeDocument/2006/relationships/hyperlink" Target="http://edfuture.net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www.ai-class.com/" TargetMode="External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ds106.us/history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www.courser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x28newblog.blog.uni-heidelberg.de/2008/09/06/cck08-first-impression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ates.ca/2012/03/03/more-reflections-on-moocs-and-mitx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323/8442011653_1a00b83cb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7384"/>
            <a:ext cx="102970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075" y="0"/>
            <a:ext cx="7772400" cy="1470025"/>
          </a:xfrm>
        </p:spPr>
        <p:txBody>
          <a:bodyPr>
            <a:normAutofit/>
          </a:bodyPr>
          <a:lstStyle/>
          <a:p>
            <a:r>
              <a:rPr lang="en-CA" sz="7200" dirty="0" smtClean="0"/>
              <a:t>MOOC </a:t>
            </a:r>
            <a:r>
              <a:rPr lang="en-CA" sz="7200" dirty="0" smtClean="0"/>
              <a:t>and OERs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920480" cy="1368152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Stephen </a:t>
            </a:r>
            <a:r>
              <a:rPr lang="en-CA" dirty="0" err="1" smtClean="0">
                <a:solidFill>
                  <a:schemeClr val="tx1"/>
                </a:solidFill>
              </a:rPr>
              <a:t>Downes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06 February 2013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7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fr-CA" dirty="0" err="1" smtClean="0"/>
              <a:t>Semantic</a:t>
            </a:r>
            <a:r>
              <a:rPr lang="fr-CA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Autonomy</a:t>
            </a:r>
            <a:r>
              <a:rPr lang="fr-FR" dirty="0" smtClean="0"/>
              <a:t>, </a:t>
            </a:r>
            <a:r>
              <a:rPr lang="fr-FR" dirty="0" err="1" smtClean="0"/>
              <a:t>diversity</a:t>
            </a:r>
            <a:r>
              <a:rPr lang="fr-FR" dirty="0" smtClean="0"/>
              <a:t>, </a:t>
            </a:r>
            <a:r>
              <a:rPr lang="fr-FR" dirty="0" err="1" smtClean="0"/>
              <a:t>openness</a:t>
            </a:r>
            <a:r>
              <a:rPr lang="fr-FR" dirty="0" smtClean="0"/>
              <a:t>, </a:t>
            </a:r>
            <a:r>
              <a:rPr lang="fr-FR" dirty="0" err="1" smtClean="0"/>
              <a:t>interactivity</a:t>
            </a:r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conditions are the conditions for a constructive dialogue…</a:t>
            </a:r>
          </a:p>
          <a:p>
            <a:r>
              <a:rPr lang="fr-FR" dirty="0" smtClean="0"/>
              <a:t>And are </a:t>
            </a:r>
            <a:r>
              <a:rPr lang="fr-FR" dirty="0" err="1" smtClean="0"/>
              <a:t>thus</a:t>
            </a:r>
            <a:r>
              <a:rPr lang="fr-FR" dirty="0" smtClean="0"/>
              <a:t> the design </a:t>
            </a:r>
            <a:r>
              <a:rPr lang="fr-FR" dirty="0" err="1" smtClean="0"/>
              <a:t>principles</a:t>
            </a:r>
            <a:r>
              <a:rPr lang="fr-FR" dirty="0" smtClean="0"/>
              <a:t> for a MOOC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3808" y="623731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itforum.coe.uga.edu/paper92/paper92.html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V="1">
            <a:off x="2645152" y="3787621"/>
            <a:ext cx="3277631" cy="1614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V="1">
            <a:off x="4932040" y="4437112"/>
            <a:ext cx="2844004" cy="1551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V="1">
            <a:off x="1043609" y="4742084"/>
            <a:ext cx="2232248" cy="14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45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How to </a:t>
            </a:r>
            <a:r>
              <a:rPr lang="fr-CA" dirty="0" err="1" smtClean="0"/>
              <a:t>Evaluate</a:t>
            </a:r>
            <a:r>
              <a:rPr lang="fr-CA" dirty="0" smtClean="0"/>
              <a:t> </a:t>
            </a:r>
            <a:r>
              <a:rPr lang="fr-CA" dirty="0" err="1" smtClean="0"/>
              <a:t>Leanring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Learning </a:t>
            </a:r>
            <a:r>
              <a:rPr lang="fr-CA" dirty="0" err="1" smtClean="0"/>
              <a:t>is</a:t>
            </a:r>
            <a:r>
              <a:rPr lang="fr-CA" dirty="0" smtClean="0"/>
              <a:t> not possession of a collection of </a:t>
            </a:r>
            <a:r>
              <a:rPr lang="fr-CA" dirty="0" err="1" smtClean="0"/>
              <a:t>facts</a:t>
            </a:r>
            <a:r>
              <a:rPr lang="fr-CA" dirty="0" smtClean="0"/>
              <a:t>, </a:t>
            </a:r>
            <a:r>
              <a:rPr lang="fr-CA" dirty="0" err="1" smtClean="0"/>
              <a:t>it’s</a:t>
            </a:r>
            <a:r>
              <a:rPr lang="fr-CA" dirty="0" smtClean="0"/>
              <a:t> the expression of a </a:t>
            </a:r>
            <a:r>
              <a:rPr lang="fr-CA" dirty="0" err="1" smtClean="0"/>
              <a:t>capacity</a:t>
            </a:r>
            <a:endParaRPr lang="fr-FR" dirty="0" smtClean="0"/>
          </a:p>
          <a:p>
            <a:r>
              <a:rPr lang="fr-FR" dirty="0" smtClean="0"/>
              <a:t>Learning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recognized</a:t>
            </a:r>
            <a:r>
              <a:rPr lang="fr-FR" dirty="0" smtClean="0"/>
              <a:t> by a </a:t>
            </a:r>
            <a:r>
              <a:rPr lang="fr-FR" dirty="0" err="1" smtClean="0"/>
              <a:t>community</a:t>
            </a:r>
            <a:r>
              <a:rPr lang="fr-FR" dirty="0" smtClean="0"/>
              <a:t> of experts in a network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15" y="3717032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8" y="3968513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057518"/>
            <a:ext cx="400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Nous reconnaissons nos </a:t>
            </a:r>
            <a:r>
              <a:rPr lang="fr-FR" dirty="0" smtClean="0"/>
              <a:t>connaissances…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7944" y="6420778"/>
            <a:ext cx="462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…par comment nous </a:t>
            </a:r>
            <a:r>
              <a:rPr lang="fr-FR" dirty="0"/>
              <a:t>utilisons un réseau social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4038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016" y="3861048"/>
            <a:ext cx="242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analyse d'apprentissage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Why</a:t>
            </a:r>
            <a:r>
              <a:rPr lang="fr-CA" dirty="0" smtClean="0"/>
              <a:t> Open Educational Resources?</a:t>
            </a:r>
            <a:endParaRPr lang="en-US" dirty="0"/>
          </a:p>
        </p:txBody>
      </p:sp>
      <p:pic>
        <p:nvPicPr>
          <p:cNvPr id="4098" name="Picture 2" descr="http://upload.wikimedia.org/wikipedia/commons/thumb/4/43/Logo_Ressources_Educatives_Libres_%28REL%29_mondial_fond_blanc.svg/800px-Logo_Ressources_Educatives_Libres_%28REL%29_mondial_fond_blan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315744" cy="3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37111"/>
            <a:ext cx="58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Learning </a:t>
            </a:r>
            <a:r>
              <a:rPr lang="fr-FR" sz="2800" dirty="0" err="1" smtClean="0"/>
              <a:t>activities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essentially</a:t>
            </a:r>
            <a:r>
              <a:rPr lang="fr-FR" sz="2800" dirty="0" smtClean="0"/>
              <a:t> conversations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15616" y="53912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/>
              <a:t>OERs</a:t>
            </a:r>
            <a:r>
              <a:rPr lang="fr-FR" sz="2800" dirty="0" smtClean="0"/>
              <a:t> are the </a:t>
            </a:r>
            <a:r>
              <a:rPr lang="fr-FR" sz="2800" i="1" dirty="0" err="1" smtClean="0"/>
              <a:t>words</a:t>
            </a:r>
            <a:r>
              <a:rPr lang="fr-FR" sz="2800" i="1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in </a:t>
            </a:r>
            <a:r>
              <a:rPr lang="fr-FR" sz="2800" dirty="0" err="1" smtClean="0"/>
              <a:t>those</a:t>
            </a:r>
            <a:r>
              <a:rPr lang="fr-FR" sz="2800" dirty="0" smtClean="0"/>
              <a:t> conversations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05" y="4579370"/>
            <a:ext cx="2087446" cy="172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6354998"/>
            <a:ext cx="3258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www.downes.ca/presentation/233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16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Aggregated</a:t>
            </a:r>
            <a:r>
              <a:rPr lang="fr-FR" dirty="0" smtClean="0"/>
              <a:t> Conversations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4089400"/>
            <a:ext cx="50419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4" y="1696820"/>
            <a:ext cx="5000210" cy="3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  <p:sp>
        <p:nvSpPr>
          <p:cNvPr id="3" name="TextBox 2"/>
          <p:cNvSpPr txBox="1"/>
          <p:nvPr/>
        </p:nvSpPr>
        <p:spPr>
          <a:xfrm>
            <a:off x="522007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hlinkClick r:id="rId3"/>
              </a:rPr>
              <a:t>http://grsshopper.downes.ca</a:t>
            </a:r>
            <a:r>
              <a:rPr lang="fr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833" y="5508863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http://</a:t>
            </a:r>
            <a:r>
              <a:rPr lang="en-US" sz="3600" dirty="0" err="1" smtClean="0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50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Yesterday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9244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02786" cy="232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5733256"/>
            <a:ext cx="3263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5"/>
              </a:rPr>
              <a:t>http://www.complexityexplorer.org/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412776"/>
            <a:ext cx="3123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A course about </a:t>
            </a:r>
            <a:r>
              <a:rPr lang="fr-FR" sz="2000" dirty="0" err="1" smtClean="0"/>
              <a:t>complexity</a:t>
            </a:r>
            <a:r>
              <a:rPr lang="fr-FR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93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Thousand Courses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62831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805264"/>
            <a:ext cx="3471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600" dirty="0">
                <a:solidFill>
                  <a:prstClr val="black"/>
                </a:solidFill>
                <a:hlinkClick r:id="rId3"/>
              </a:rPr>
              <a:t>http://myeducationpath.com/courses</a:t>
            </a:r>
            <a:r>
              <a:rPr lang="en-CA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7944" y="6167432"/>
            <a:ext cx="2053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>
                <a:hlinkClick r:id="rId4"/>
              </a:rPr>
              <a:t>http://www.mooc.ca/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785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24" y="1647304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816" y="6477614"/>
            <a:ext cx="5958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5"/>
              </a:rPr>
              <a:t>http://connect.downes.ca/cgi-bin/archive.cgi?page=thedaily.htm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376288" y="5315307"/>
            <a:ext cx="304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6"/>
              </a:rPr>
              <a:t>http://wwwapps.cc.umanitoba.ca/moodle/course/view.php?id=20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sp>
        <p:nvSpPr>
          <p:cNvPr id="6" name="Rectangle 5"/>
          <p:cNvSpPr/>
          <p:nvPr/>
        </p:nvSpPr>
        <p:spPr>
          <a:xfrm>
            <a:off x="6300192" y="1637015"/>
            <a:ext cx="1954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</a:t>
            </a:r>
            <a:r>
              <a:rPr lang="fr-FR" sz="2400" dirty="0" err="1" smtClean="0"/>
              <a:t>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59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6" y="1412776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7594" y="5558338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456" y="4149080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1800 </a:t>
            </a:r>
            <a:r>
              <a:rPr lang="fr-FR" dirty="0" err="1" smtClean="0"/>
              <a:t>students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5104829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110" y="5830277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492" y="6093315"/>
            <a:ext cx="171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5927670"/>
            <a:ext cx="1964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://change.mooc.ca/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069" y="4420492"/>
            <a:ext cx="218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</a:t>
            </a:r>
            <a:r>
              <a:rPr lang="en-US" sz="1400" dirty="0" smtClean="0">
                <a:hlinkClick r:id="rId7"/>
              </a:rPr>
              <a:t>://connect.downes.ca/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Other Courses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152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MOOC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xMOOC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1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1914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networks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191174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91174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tasks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4683" y="6237312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" y="2564904"/>
            <a:ext cx="2041401" cy="31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ds106.us/wiki/images/7/7b/2012-fall-s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18796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59832" y="4128255"/>
            <a:ext cx="1743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http://ds106.us/history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4" name="Picture 6" descr="http://www.blogcdn.com/www.engadget.com/media/2011/08/stanford-ai-cou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57760"/>
            <a:ext cx="2209428" cy="10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21123" y="3628877"/>
            <a:ext cx="1880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https://www.ai-class.com</a:t>
            </a:r>
            <a:r>
              <a:rPr lang="en-US" sz="1200" dirty="0" smtClean="0">
                <a:hlinkClick r:id="rId7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6" name="Picture 8" descr="http://www.slate.com/content/dam/slate/blogs/future_tense/2012/09/19/online_education_coursera_adds_17_universities_aims_to_take_over_world/1348064508404.png.CROP.rectangle3-lar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5" y="3905876"/>
            <a:ext cx="2225153" cy="135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50731" y="5261339"/>
            <a:ext cx="1907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9"/>
              </a:rPr>
              <a:t>https://www.coursera.org</a:t>
            </a:r>
            <a:r>
              <a:rPr lang="en-US" sz="1200" dirty="0" smtClean="0">
                <a:hlinkClick r:id="rId9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2058" name="Picture 10" descr="https://encrypted-tbn0.gstatic.com/images?q=tbn:ANd9GcRPXjeGEQVsA0gcKv6kNLqCzSasMbAXZPBTurqo_x0_hrhdcOC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13" y="5538338"/>
            <a:ext cx="1608380" cy="12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Connectivist </a:t>
            </a:r>
            <a:r>
              <a:rPr lang="fr-CA" dirty="0" err="1" smtClean="0"/>
              <a:t>MOOCs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7335"/>
            <a:ext cx="6387927" cy="4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598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How to </a:t>
            </a:r>
            <a:r>
              <a:rPr lang="fr-CA" dirty="0" err="1" smtClean="0"/>
              <a:t>Learn</a:t>
            </a:r>
            <a:r>
              <a:rPr lang="fr-CA" dirty="0" smtClean="0"/>
              <a:t> in a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3-11 at 11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" y="1525189"/>
            <a:ext cx="7124700" cy="440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6309320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http://www.tonybates.ca/2012/03/03/more-reflections-on-moocs-and-mitx/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97273" y="4797152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2400" dirty="0"/>
              <a:t>un processus d'immersion dans une communauté sachant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5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How to </a:t>
            </a:r>
            <a:r>
              <a:rPr lang="fr-CA" dirty="0" err="1" smtClean="0"/>
              <a:t>Create</a:t>
            </a:r>
            <a:r>
              <a:rPr lang="fr-CA" dirty="0" smtClean="0"/>
              <a:t> a </a:t>
            </a:r>
            <a:r>
              <a:rPr lang="fr-CA" dirty="0" err="1" smtClean="0"/>
              <a:t>cMOOC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It’s</a:t>
            </a:r>
            <a:r>
              <a:rPr lang="fr-CA" dirty="0" smtClean="0"/>
              <a:t> </a:t>
            </a:r>
            <a:r>
              <a:rPr lang="fr-CA" dirty="0" err="1" smtClean="0"/>
              <a:t>like</a:t>
            </a:r>
            <a:r>
              <a:rPr lang="fr-CA" dirty="0" smtClean="0"/>
              <a:t> </a:t>
            </a:r>
            <a:r>
              <a:rPr lang="fr-CA" dirty="0" err="1" smtClean="0"/>
              <a:t>creating</a:t>
            </a:r>
            <a:r>
              <a:rPr lang="fr-CA" dirty="0" smtClean="0"/>
              <a:t> a network</a:t>
            </a:r>
          </a:p>
          <a:p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centralize</a:t>
            </a:r>
            <a:endParaRPr lang="fr-FR" dirty="0" smtClean="0"/>
          </a:p>
          <a:p>
            <a:r>
              <a:rPr lang="fr-FR" dirty="0" err="1" smtClean="0"/>
              <a:t>Concentrate</a:t>
            </a:r>
            <a:r>
              <a:rPr lang="fr-FR" dirty="0" smtClean="0"/>
              <a:t> on the </a:t>
            </a:r>
            <a:r>
              <a:rPr lang="fr-FR" dirty="0" err="1" smtClean="0"/>
              <a:t>creation</a:t>
            </a:r>
            <a:r>
              <a:rPr lang="fr-FR" dirty="0" smtClean="0"/>
              <a:t> of links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4283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use social networks.</a:t>
            </a:r>
            <a:r>
              <a:rPr lang="fr-CA" dirty="0" smtClean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0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… to </a:t>
            </a:r>
            <a:r>
              <a:rPr lang="fr-CA" dirty="0" err="1" smtClean="0"/>
              <a:t>create</a:t>
            </a:r>
            <a:r>
              <a:rPr lang="fr-CA" dirty="0" smtClean="0"/>
              <a:t> </a:t>
            </a:r>
            <a:r>
              <a:rPr lang="fr-CA" dirty="0" err="1" smtClean="0"/>
              <a:t>personal</a:t>
            </a:r>
            <a:r>
              <a:rPr lang="fr-CA" dirty="0" smtClean="0"/>
              <a:t> </a:t>
            </a:r>
            <a:r>
              <a:rPr lang="fr-CA" dirty="0" err="1" smtClean="0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242</Words>
  <Application>Microsoft Office PowerPoint</Application>
  <PresentationFormat>On-screen Show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MOOC and OERs</vt:lpstr>
      <vt:lpstr>Yesterday</vt:lpstr>
      <vt:lpstr>Six Thousand Courses</vt:lpstr>
      <vt:lpstr>CCK08</vt:lpstr>
      <vt:lpstr>  </vt:lpstr>
      <vt:lpstr>cMOOC vs xMOOC</vt:lpstr>
      <vt:lpstr>Connectivist MOOCs</vt:lpstr>
      <vt:lpstr>How to Learn in a cMOOC</vt:lpstr>
      <vt:lpstr>How to Create a cMOOC</vt:lpstr>
      <vt:lpstr>The Semantic Condition</vt:lpstr>
      <vt:lpstr>How to Evaluate Leanring</vt:lpstr>
      <vt:lpstr>Why Open Educational Resources?</vt:lpstr>
      <vt:lpstr>Aggregated Conversations</vt:lpstr>
      <vt:lpstr>gRSShopper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et REL</dc:title>
  <dc:creator>Stephen Downes</dc:creator>
  <cp:lastModifiedBy>Stephen Downes</cp:lastModifiedBy>
  <cp:revision>16</cp:revision>
  <dcterms:created xsi:type="dcterms:W3CDTF">2013-02-05T12:12:49Z</dcterms:created>
  <dcterms:modified xsi:type="dcterms:W3CDTF">2013-02-06T13:44:57Z</dcterms:modified>
</cp:coreProperties>
</file>